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Work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QHQ+R8SL0FuDxjd29IO5/INR8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4D18A3-6F1F-48DD-9098-D80AB8881637}">
  <a:tblStyle styleId="{164D18A3-6F1F-48DD-9098-D80AB8881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WorkSans-italic.fntdata"/><Relationship Id="rId10" Type="http://schemas.openxmlformats.org/officeDocument/2006/relationships/slide" Target="slides/slide5.xml"/><Relationship Id="rId32" Type="http://schemas.openxmlformats.org/officeDocument/2006/relationships/font" Target="fonts/Work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Work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6565bd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36565bd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36565bd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334bb2fb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6334bb2fb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33471dd6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633471dd6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334bb2fb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6334bb2fb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334bb2fb7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6334bb2fb7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334bb2fb7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6334bb2fb7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334bb2fb7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6334bb2fb7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334bb2fb7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6334bb2fb7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334bb2fb7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6334bb2fb7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334bb2fb7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6334bb2fb7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334bb2fb7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6334bb2fb7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1cb092d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31cb092d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334bb2fb7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6334bb2fb7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334bb2fb7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6334bb2fb7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334bb2fb7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6334bb2fb7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334bb2fb7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6334bb2fb7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334bb2fb7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6334bb2fb7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334bb2fb7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6334bb2fb7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334bb2fb7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6334bb2fb7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334bb2fb7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6334bb2fb7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www.npmjs.com/package/nodemail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hyperlink" Target="https://www.npmjs.com/package/nodemail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hyperlink" Target="https://www.npmjs.com/package/nodemail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hyperlink" Target="https://www.npmjs.com/package/nodemail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hyperlink" Target="https://www.npmjs.com/package/nodemail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hyperlink" Target="https://www.npmjs.com/package/nodemaile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www.npmjs.com/package/nodemail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hyperlink" Target="https://www.npmjs.com/package/nodemail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s://www.npmjs.com/package/nodemail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s://www.npmjs.com/package/nodemail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node.js" TargetMode="External"/><Relationship Id="rId4" Type="http://schemas.openxmlformats.org/officeDocument/2006/relationships/hyperlink" Target="https://drive.google.com/file/d/1Wx77i6hv9Oxa79-W10rBnphfGgnbwiFv/view?usp=sharing" TargetMode="External"/><Relationship Id="rId5" Type="http://schemas.openxmlformats.org/officeDocument/2006/relationships/hyperlink" Target="https://app.brevo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www.npmjs.com/package/nodemail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node.j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ode.j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node.j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node.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ode.j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node.j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node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6565bdb8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636565bdb8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636565bdb8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334bb2fb7_0_14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Enviar Correo electrónico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●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Instalar dependencias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○"/>
            </a:pPr>
            <a:r>
              <a:rPr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Verificar las dependencias en el archivo  package.json</a:t>
            </a:r>
            <a:endParaRPr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○"/>
            </a:pPr>
            <a:r>
              <a:rPr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 no tenerlas realizar la instalación </a:t>
            </a:r>
            <a:endParaRPr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■"/>
            </a:pPr>
            <a:r>
              <a:rPr b="1" lang="es-CO" sz="2400">
                <a:solidFill>
                  <a:srgbClr val="404040"/>
                </a:solidFill>
                <a:highlight>
                  <a:schemeClr val="accent4"/>
                </a:highlight>
                <a:latin typeface="Work Sans"/>
                <a:ea typeface="Work Sans"/>
                <a:cs typeface="Work Sans"/>
                <a:sym typeface="Work Sans"/>
              </a:rPr>
              <a:t>npm install nodemailer</a:t>
            </a:r>
            <a:endParaRPr b="1" sz="2400">
              <a:solidFill>
                <a:srgbClr val="404040"/>
              </a:solidFill>
              <a:highlight>
                <a:schemeClr val="accent4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■"/>
            </a:pPr>
            <a:r>
              <a:rPr b="1" lang="es-CO" sz="2400">
                <a:solidFill>
                  <a:srgbClr val="404040"/>
                </a:solidFill>
                <a:highlight>
                  <a:schemeClr val="accent4"/>
                </a:highlight>
                <a:latin typeface="Work Sans"/>
                <a:ea typeface="Work Sans"/>
                <a:cs typeface="Work Sans"/>
                <a:sym typeface="Work Sans"/>
              </a:rPr>
              <a:t>npm install ejs</a:t>
            </a:r>
            <a:endParaRPr b="1" sz="2400">
              <a:solidFill>
                <a:srgbClr val="404040"/>
              </a:solidFill>
              <a:highlight>
                <a:schemeClr val="accent4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9" name="Google Shape;159;g36334bb2fb7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473" y="2412348"/>
            <a:ext cx="2890125" cy="3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6334bb2fb7_0_14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3633471dd6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63" y="2986225"/>
            <a:ext cx="58959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633471dd66_0_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.env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7" name="Google Shape;167;g3633471dd66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633471dd66_0_4"/>
          <p:cNvSpPr/>
          <p:nvPr/>
        </p:nvSpPr>
        <p:spPr>
          <a:xfrm>
            <a:off x="8890650" y="484287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633471dd66_0_4"/>
          <p:cNvSpPr/>
          <p:nvPr/>
        </p:nvSpPr>
        <p:spPr>
          <a:xfrm>
            <a:off x="4736975" y="4224375"/>
            <a:ext cx="3146400" cy="132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Calibri"/>
                <a:ea typeface="Calibri"/>
                <a:cs typeface="Calibri"/>
                <a:sym typeface="Calibri"/>
              </a:rPr>
              <a:t>ACTUALITZAR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633471dd66_0_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6334bb2fb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200" y="1566328"/>
            <a:ext cx="2264700" cy="447433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6334bb2fb7_0_27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Crear la configuración de correo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config/email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-&gt;emailConfig.js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" name="Google Shape;177;g36334bb2fb7_0_27"/>
          <p:cNvSpPr/>
          <p:nvPr/>
        </p:nvSpPr>
        <p:spPr>
          <a:xfrm>
            <a:off x="9279500" y="282782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36334bb2fb7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0225"/>
            <a:ext cx="8775399" cy="320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6334bb2fb7_0_27"/>
          <p:cNvSpPr/>
          <p:nvPr/>
        </p:nvSpPr>
        <p:spPr>
          <a:xfrm>
            <a:off x="6168675" y="4206700"/>
            <a:ext cx="2350800" cy="128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latin typeface="Calibri"/>
                <a:ea typeface="Calibri"/>
                <a:cs typeface="Calibri"/>
                <a:sym typeface="Calibri"/>
              </a:rPr>
              <a:t>AJUSTAR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6334bb2fb7_0_2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6334bb2fb7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725" y="1541728"/>
            <a:ext cx="2524250" cy="4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6334bb2fb7_0_130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la plantilla para enviar el correo electrónico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la carpeta views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■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carpeta emails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plantilla welcome-email.ejs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g36334bb2fb7_0_130"/>
          <p:cNvSpPr/>
          <p:nvPr/>
        </p:nvSpPr>
        <p:spPr>
          <a:xfrm>
            <a:off x="9526975" y="42067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36334bb2fb7_0_130"/>
          <p:cNvPicPr preferRelativeResize="0"/>
          <p:nvPr/>
        </p:nvPicPr>
        <p:blipFill rotWithShape="1">
          <a:blip r:embed="rId4">
            <a:alphaModFix/>
          </a:blip>
          <a:srcRect b="2240" l="0" r="0" t="-2240"/>
          <a:stretch/>
        </p:blipFill>
        <p:spPr>
          <a:xfrm>
            <a:off x="541250" y="3086275"/>
            <a:ext cx="7253550" cy="33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6334bb2fb7_0_130"/>
          <p:cNvSpPr/>
          <p:nvPr/>
        </p:nvSpPr>
        <p:spPr>
          <a:xfrm>
            <a:off x="541250" y="3086275"/>
            <a:ext cx="49911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6334bb2fb7_0_13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36334bb2fb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600" y="1714500"/>
            <a:ext cx="2264700" cy="485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6334bb2fb7_0_37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Crear el controlador para el </a:t>
            </a:r>
            <a:r>
              <a:rPr b="1" lang="es-CO" sz="2400">
                <a:solidFill>
                  <a:srgbClr val="404040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envío 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 correo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controllers-&gt;email.controller.js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7" name="Google Shape;197;g36334bb2fb7_0_37"/>
          <p:cNvSpPr/>
          <p:nvPr/>
        </p:nvSpPr>
        <p:spPr>
          <a:xfrm>
            <a:off x="8795600" y="293337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6334bb2fb7_0_37"/>
          <p:cNvSpPr/>
          <p:nvPr/>
        </p:nvSpPr>
        <p:spPr>
          <a:xfrm>
            <a:off x="7671050" y="3535050"/>
            <a:ext cx="636300" cy="20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6334bb2fb7_0_37"/>
          <p:cNvSpPr/>
          <p:nvPr/>
        </p:nvSpPr>
        <p:spPr>
          <a:xfrm>
            <a:off x="6009600" y="5815150"/>
            <a:ext cx="1537800" cy="60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latin typeface="Calibri"/>
                <a:ea typeface="Calibri"/>
                <a:cs typeface="Calibri"/>
                <a:sym typeface="Calibri"/>
              </a:rPr>
              <a:t>PLANTILLA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36334bb2fb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25" y="2827825"/>
            <a:ext cx="5369185" cy="37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6334bb2fb7_0_3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334bb2fb7_0_51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Crear el controlador para el </a:t>
            </a:r>
            <a:r>
              <a:rPr b="1" lang="es-CO" sz="2400">
                <a:solidFill>
                  <a:srgbClr val="404040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envío 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 correo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controllers-&gt;email.controller.js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7" name="Google Shape;207;g36334bb2fb7_0_51"/>
          <p:cNvSpPr/>
          <p:nvPr/>
        </p:nvSpPr>
        <p:spPr>
          <a:xfrm>
            <a:off x="7671050" y="3535050"/>
            <a:ext cx="636300" cy="20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36334bb2fb7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25" y="2827825"/>
            <a:ext cx="4479662" cy="37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6334bb2fb7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5600" y="1714500"/>
            <a:ext cx="2264700" cy="485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6334bb2fb7_0_51"/>
          <p:cNvSpPr/>
          <p:nvPr/>
        </p:nvSpPr>
        <p:spPr>
          <a:xfrm>
            <a:off x="8795600" y="293337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6334bb2fb7_0_5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334bb2fb7_0_61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Crear el controlador para el 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envío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de correo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controllers-&gt;email.controller.js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g36334bb2fb7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80225"/>
            <a:ext cx="69151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6334bb2fb7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5600" y="1714500"/>
            <a:ext cx="2264700" cy="485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6334bb2fb7_0_61"/>
          <p:cNvSpPr/>
          <p:nvPr/>
        </p:nvSpPr>
        <p:spPr>
          <a:xfrm>
            <a:off x="8795600" y="293337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6334bb2fb7_0_6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6334bb2fb7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850" y="1601775"/>
            <a:ext cx="2358088" cy="4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6334bb2fb7_0_71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Crear la ruta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routes-&gt;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email.routes.js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g36334bb2fb7_0_71"/>
          <p:cNvSpPr/>
          <p:nvPr/>
        </p:nvSpPr>
        <p:spPr>
          <a:xfrm>
            <a:off x="9085075" y="402982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36334bb2fb7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50" y="2827825"/>
            <a:ext cx="6369775" cy="36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6334bb2fb7_0_7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6334bb2fb7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4375" y="1541725"/>
            <a:ext cx="2786104" cy="49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6334bb2fb7_0_83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Cargar la ruta a la aplicación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app-&gt;app.js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6" name="Google Shape;236;g36334bb2fb7_0_83"/>
          <p:cNvSpPr/>
          <p:nvPr/>
        </p:nvSpPr>
        <p:spPr>
          <a:xfrm>
            <a:off x="9085075" y="22623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36334bb2fb7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950" y="2827825"/>
            <a:ext cx="4575967" cy="37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6334bb2fb7_0_83"/>
          <p:cNvSpPr/>
          <p:nvPr/>
        </p:nvSpPr>
        <p:spPr>
          <a:xfrm>
            <a:off x="6575200" y="3358300"/>
            <a:ext cx="1518000" cy="777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6334bb2fb7_0_83"/>
          <p:cNvSpPr/>
          <p:nvPr/>
        </p:nvSpPr>
        <p:spPr>
          <a:xfrm>
            <a:off x="6600650" y="5030775"/>
            <a:ext cx="1518000" cy="777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6334bb2fb7_0_8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334bb2fb7_0_96"/>
          <p:cNvSpPr txBox="1"/>
          <p:nvPr/>
        </p:nvSpPr>
        <p:spPr>
          <a:xfrm>
            <a:off x="456225" y="1541725"/>
            <a:ext cx="10228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Realizar pruebas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46" name="Google Shape;246;g36334bb2fb7_0_96"/>
          <p:cNvGraphicFramePr/>
          <p:nvPr/>
        </p:nvGraphicFramePr>
        <p:xfrm>
          <a:off x="1305800" y="56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{164D18A3-6F1F-48DD-9098-D80AB8881637}</a:tableStyleId>
              </a:tblPr>
              <a:tblGrid>
                <a:gridCol w="1581950"/>
                <a:gridCol w="35615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MÉTODO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RUTA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CONTROLADOR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MODELO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http://localhost:3000/api/send-welcome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7" name="Google Shape;247;g36334bb2fb7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50" y="2513000"/>
            <a:ext cx="6290949" cy="3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6334bb2fb7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225" y="2284400"/>
            <a:ext cx="2789502" cy="31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6334bb2fb7_0_96"/>
          <p:cNvSpPr/>
          <p:nvPr/>
        </p:nvSpPr>
        <p:spPr>
          <a:xfrm>
            <a:off x="9120425" y="4595575"/>
            <a:ext cx="2472300" cy="33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6334bb2fb7_0_96"/>
          <p:cNvSpPr/>
          <p:nvPr/>
        </p:nvSpPr>
        <p:spPr>
          <a:xfrm>
            <a:off x="6681225" y="2340325"/>
            <a:ext cx="1891200" cy="79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6334bb2fb7_0_96"/>
          <p:cNvSpPr/>
          <p:nvPr/>
        </p:nvSpPr>
        <p:spPr>
          <a:xfrm>
            <a:off x="6681225" y="3459950"/>
            <a:ext cx="1891200" cy="79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6334bb2fb7_0_96"/>
          <p:cNvSpPr/>
          <p:nvPr/>
        </p:nvSpPr>
        <p:spPr>
          <a:xfrm>
            <a:off x="6681225" y="4796600"/>
            <a:ext cx="1891200" cy="79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6334bb2fb7_0_96"/>
          <p:cNvSpPr/>
          <p:nvPr/>
        </p:nvSpPr>
        <p:spPr>
          <a:xfrm>
            <a:off x="1725500" y="3020125"/>
            <a:ext cx="1049400" cy="33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6334bb2fb7_0_96"/>
          <p:cNvSpPr/>
          <p:nvPr/>
        </p:nvSpPr>
        <p:spPr>
          <a:xfrm>
            <a:off x="954450" y="1953625"/>
            <a:ext cx="2244900" cy="46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6334bb2fb7_0_9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31cb092d9_0_9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g3631cb092d9_0_99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Enviar Correo electrónico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●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Configuración de servidor Gmail SMTP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○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Guía de configuración </a:t>
            </a:r>
            <a:r>
              <a:rPr b="1" lang="es-CO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4"/>
              </a:rPr>
              <a:t>Link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●"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Usar un servicio de mensajería como u otras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Char char="○"/>
            </a:pPr>
            <a:r>
              <a:rPr b="1" lang="es-CO" sz="2400" u="sng">
                <a:solidFill>
                  <a:schemeClr val="hlink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  <a:hlinkClick r:id="rId5"/>
              </a:rPr>
              <a:t>https://app.brevo.com/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6334bb2fb7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50" y="2083474"/>
            <a:ext cx="7341925" cy="4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334bb2fb7_0_11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66" name="Google Shape;2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334bb2fb7_0_15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SMTP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Es un Protocolo Simple de Transferencia de Correo, es un protocolo estándar utilizado para enviar correos electrónicos a través de Internet. </a:t>
            </a:r>
            <a:endParaRPr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Funciona como un sistema de mensajería que permite que los servidores de correo electrónico se comuniquen y transfieran mensajes entre sí, desde el remitente hasta el destinatario final. </a:t>
            </a:r>
            <a:endParaRPr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g36334bb2fb7_0_15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334bb2fb7_0_15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¿Cómo funciona SMTP?</a:t>
            </a:r>
            <a:endParaRPr b="1" sz="23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 Envío del correo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:Cuando envías un correo electrónico, tu cliente de correo (como Outlook, Gmail, etc.) se conecta a un servidor SMTP y le entrega el mensaje.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Transferencia entre servidores: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servidor SMTP del remitente se encarga de encontrar el servidor SMTP del destinatario, utilizando registros DNS y otros protocolos de red.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Entrega al destinatario: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Una vez que el correo llega al servidor SMTP del destinatario, este lo almacena en el buzón del destinatario.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Recepción del correo: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destinatario utiliza un protocolo de recepción de correo (como POP3 o IMAP) para acceder y leer sus mensajes.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" name="Google Shape;123;g36334bb2fb7_0_15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334bb2fb7_0_16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¿Qué son los puertos SMTP?</a:t>
            </a:r>
            <a:endParaRPr b="1" sz="23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Work Sans"/>
              <a:buChar char="●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Los puertos SMTP son números de puerto específicos en un servidor que permiten la comunicación a través de SMTP.</a:t>
            </a:r>
            <a:endParaRPr b="1"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Work Sans"/>
              <a:buChar char="●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Los puertos más comunes son:</a:t>
            </a:r>
            <a:endParaRPr b="1"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Char char="○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25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: El puerto SMTP original, pero ya no se recomienda para enviar debido a problemas de seguridad y bloqueo por parte de los ISP.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Char char="○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465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: Un puerto SSL/TLS antiguo, pero no recomendado por seguridad.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Char char="○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587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: El puerto SMTP recomendado para el envío de correo electrónico, que utiliza STARTTLS para cifrar la conexión.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Char char="○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2525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: Una alternativa al puerto 587, a menudo utilizado cuando el </a:t>
            </a: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587 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está bloqueado.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9" name="Google Shape;129;g36334bb2fb7_0_16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334bb2fb7_0_16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Estructura y Funcionamiento de SMTP: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rabi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Conexión: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lphaLcPeriod"/>
            </a:pP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cliente se conecta al servidor SMTP a través de un puerto específico (generalmente el 25, 587 o 465). </a:t>
            </a:r>
            <a:endParaRPr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rabi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Comandos: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lphaLcPeriod"/>
            </a:pP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cliente envía comandos al servidor para iniciar la sesión, identificar remitente, destinatario y transferir el contenido del mensaje. </a:t>
            </a:r>
            <a:endParaRPr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rabi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Respuestas: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lphaLcPeriod"/>
            </a:pP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servidor responde a los comandos con códigos numéricos y mensajes opcionales, confirmando la recepción o indicando errores. </a:t>
            </a:r>
            <a:endParaRPr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36334bb2fb7_0_16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334bb2fb7_0_17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4. </a:t>
            </a: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Transacciones SMTP: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lphaL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Una transacción SMTP consta de tres secuencias de comandos/respuesta: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AutoNum type="romanL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MAIL FROM: </a:t>
            </a: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Establece la dirección de retorno del mensaje (remitente).</a:t>
            </a: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AutoNum type="romanL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RCPT TO: </a:t>
            </a: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Establece los destinatarios del mensaje. </a:t>
            </a:r>
            <a:endParaRPr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AutoNum type="romanLcPeriod"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DATA: </a:t>
            </a: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Inicia la transferencia del contenido del mensaje (cuerpo y encabezado), que finaliza con un punto en una línea separada.</a:t>
            </a: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36334bb2fb7_0_17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334bb2fb7_0_17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5. Cierre de la sesión:</a:t>
            </a:r>
            <a:endParaRPr b="1"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Work Sans"/>
              <a:buAutoNum type="alphaL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cliente puede cerrar la sesión con el comando QUIT. </a:t>
            </a:r>
            <a:endParaRPr b="1"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Work Sans"/>
              <a:buAutoNum type="romanL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Componentes clave:</a:t>
            </a:r>
            <a:endParaRPr b="1"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Cliente SMTP (Agente de Envío de Correo): 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La aplicación que envía el correo electrónico (ej. Outlook, Gmail).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Servidor SMTP (Agente de Transferencia de Correo): 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El servidor que recibe y reenvía el correo electrónico.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Comandos SMTP: 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Instrucciones de texto para controlar la comunicación (ej. HELO, MAIL FROM, RCPT TO, DATA, QUIT).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300"/>
              <a:buFont typeface="Roboto"/>
              <a:buAutoNum type="arabicPeriod"/>
            </a:pPr>
            <a:r>
              <a:rPr b="1"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Códigos de respuesta SMTP: </a:t>
            </a:r>
            <a:r>
              <a:rPr lang="es-CO" sz="23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Códigos numéricos que indican el estado de la transacción (ej. 250 para éxito, 550 para error). </a:t>
            </a:r>
            <a:endParaRPr sz="23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g36334bb2fb7_0_17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334bb2fb7_0_18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6.  Seguridad:</a:t>
            </a:r>
            <a:endParaRPr b="1"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Work Sans"/>
              <a:buAutoNum type="alphaLcPeriod"/>
            </a:pPr>
            <a:r>
              <a:rPr lang="es-CO" sz="2400">
                <a:solidFill>
                  <a:srgbClr val="404040"/>
                </a:solidFill>
                <a:latin typeface="Work Sans"/>
                <a:ea typeface="Work Sans"/>
                <a:cs typeface="Work Sans"/>
                <a:sym typeface="Work Sans"/>
              </a:rPr>
              <a:t>SMTP por sí solo no cifra la comunicación. Se recomienda utilizar puertos seguros como 587 (con STARTTLS) o 465 (con SSL/TLS implícito) para cifrar la conexión y proteger el contenido del correo electrónico.</a:t>
            </a:r>
            <a:endParaRPr sz="240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g36334bb2fb7_0_18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Email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